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5" r:id="rId7"/>
    <p:sldId id="262" r:id="rId8"/>
    <p:sldId id="263" r:id="rId9"/>
    <p:sldId id="264" r:id="rId10"/>
    <p:sldId id="267" r:id="rId11"/>
    <p:sldId id="272" r:id="rId12"/>
    <p:sldId id="266" r:id="rId13"/>
    <p:sldId id="268" r:id="rId14"/>
    <p:sldId id="269" r:id="rId15"/>
    <p:sldId id="271"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7/16/2012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7/16/2012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7/16/2012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7/16/2012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7/16/2012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200400"/>
            <a:ext cx="8001000" cy="1600200"/>
          </a:xfrm>
        </p:spPr>
        <p:txBody>
          <a:bodyPr>
            <a:normAutofit/>
          </a:bodyPr>
          <a:lstStyle/>
          <a:p>
            <a:pPr algn="r"/>
            <a:r>
              <a:rPr lang="en-US" sz="4000" b="1" dirty="0" smtClean="0">
                <a:solidFill>
                  <a:srgbClr val="FF0000"/>
                </a:solidFill>
              </a:rPr>
              <a:t>Basics of objects and classes in java</a:t>
            </a:r>
          </a:p>
        </p:txBody>
      </p:sp>
      <p:sp>
        <p:nvSpPr>
          <p:cNvPr id="2" name="Title 1"/>
          <p:cNvSpPr>
            <a:spLocks noGrp="1"/>
          </p:cNvSpPr>
          <p:nvPr>
            <p:ph type="ctrTitle"/>
          </p:nvPr>
        </p:nvSpPr>
        <p:spPr/>
        <p:txBody>
          <a:bodyPr>
            <a:normAutofit/>
          </a:bodyPr>
          <a:lstStyle/>
          <a:p>
            <a:r>
              <a:rPr lang="en-US" sz="5400" b="1" dirty="0" smtClean="0">
                <a:solidFill>
                  <a:schemeClr val="bg1"/>
                </a:solidFill>
              </a:rPr>
              <a:t>Unit-2 Objects and Classes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pPr algn="ctr"/>
            <a:r>
              <a:rPr lang="en-US" b="1" dirty="0" smtClean="0">
                <a:solidFill>
                  <a:schemeClr val="accent2"/>
                </a:solidFill>
              </a:rPr>
              <a:t>Object(Cont.)</a:t>
            </a:r>
            <a:endParaRPr lang="en-US" dirty="0">
              <a:solidFill>
                <a:schemeClr val="accent2"/>
              </a:solidFill>
            </a:endParaRPr>
          </a:p>
        </p:txBody>
      </p:sp>
      <p:sp>
        <p:nvSpPr>
          <p:cNvPr id="3" name="Content Placeholder 2"/>
          <p:cNvSpPr>
            <a:spLocks noGrp="1"/>
          </p:cNvSpPr>
          <p:nvPr>
            <p:ph sz="quarter" idx="1"/>
          </p:nvPr>
        </p:nvSpPr>
        <p:spPr/>
        <p:txBody>
          <a:bodyPr/>
          <a:lstStyle/>
          <a:p>
            <a:pPr algn="just">
              <a:lnSpc>
                <a:spcPct val="90000"/>
              </a:lnSpc>
              <a:buClr>
                <a:srgbClr val="FF9900"/>
              </a:buClr>
            </a:pPr>
            <a:r>
              <a:rPr lang="en-US" sz="1800" dirty="0" smtClean="0"/>
              <a:t>By initializing an object we mean that the instances variables are assigned some values. This task is accomplished using a constructor</a:t>
            </a:r>
            <a:r>
              <a:rPr lang="en-US" sz="1800" i="1" dirty="0" smtClean="0"/>
              <a:t>.</a:t>
            </a:r>
            <a:r>
              <a:rPr lang="en-US" sz="1800" dirty="0" smtClean="0"/>
              <a:t> </a:t>
            </a:r>
          </a:p>
          <a:p>
            <a:pPr algn="just">
              <a:lnSpc>
                <a:spcPct val="90000"/>
              </a:lnSpc>
              <a:buClr>
                <a:srgbClr val="FF9900"/>
              </a:buClr>
            </a:pPr>
            <a:r>
              <a:rPr lang="en-US" sz="1800" dirty="0" smtClean="0"/>
              <a:t>The final object creation can be said as complete when the objects are initialized, either with an implicit constructor or an explicit constructor. This object creation can be used in programming code in two ways:</a:t>
            </a:r>
          </a:p>
          <a:p>
            <a:pPr lvl="1" algn="just">
              <a:lnSpc>
                <a:spcPct val="90000"/>
              </a:lnSpc>
              <a:buClr>
                <a:srgbClr val="FF9900"/>
              </a:buClr>
            </a:pPr>
            <a:r>
              <a:rPr lang="en-US" sz="1900" dirty="0" err="1" smtClean="0"/>
              <a:t>SalesTaxCalculator</a:t>
            </a:r>
            <a:r>
              <a:rPr lang="en-US" sz="1900" dirty="0" smtClean="0"/>
              <a:t> obj1 = new </a:t>
            </a:r>
            <a:r>
              <a:rPr lang="en-US" sz="1900" dirty="0" err="1" smtClean="0"/>
              <a:t>SalesTaxCalculator</a:t>
            </a:r>
            <a:r>
              <a:rPr lang="en-US" sz="1900" dirty="0" smtClean="0"/>
              <a:t> ( );</a:t>
            </a:r>
          </a:p>
          <a:p>
            <a:pPr algn="just">
              <a:lnSpc>
                <a:spcPct val="90000"/>
              </a:lnSpc>
              <a:buClr>
                <a:srgbClr val="FF9900"/>
              </a:buClr>
            </a:pPr>
            <a:r>
              <a:rPr lang="en-US" sz="1800" dirty="0" smtClean="0"/>
              <a:t>Here all the three operations, object declaration, object instantiation and object initialization are done by one statement only. </a:t>
            </a:r>
          </a:p>
          <a:p>
            <a:endParaRPr lang="en-US" dirty="0"/>
          </a:p>
        </p:txBody>
      </p:sp>
      <p:pic>
        <p:nvPicPr>
          <p:cNvPr id="5" name="Picture 16"/>
          <p:cNvPicPr>
            <a:picLocks noChangeAspect="1" noChangeArrowheads="1"/>
          </p:cNvPicPr>
          <p:nvPr/>
        </p:nvPicPr>
        <p:blipFill>
          <a:blip r:embed="rId2"/>
          <a:srcRect/>
          <a:stretch>
            <a:fillRect/>
          </a:stretch>
        </p:blipFill>
        <p:spPr>
          <a:xfrm>
            <a:off x="1447800" y="3886200"/>
            <a:ext cx="7010400" cy="2495550"/>
          </a:xfrm>
          <a:prstGeom prst="rect">
            <a:avLst/>
          </a:prstGeom>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11162"/>
          </a:xfrm>
        </p:spPr>
        <p:txBody>
          <a:bodyPr>
            <a:normAutofit fontScale="90000"/>
          </a:bodyPr>
          <a:lstStyle/>
          <a:p>
            <a:pPr algn="ctr"/>
            <a:r>
              <a:rPr lang="en-US" b="1" dirty="0" err="1" smtClean="0">
                <a:solidFill>
                  <a:schemeClr val="accent2"/>
                </a:solidFill>
              </a:rPr>
              <a:t>Example:Object</a:t>
            </a:r>
            <a:r>
              <a:rPr lang="en-US" b="1" dirty="0" smtClean="0">
                <a:solidFill>
                  <a:schemeClr val="accent2"/>
                </a:solidFill>
              </a:rPr>
              <a:t> And Class</a:t>
            </a:r>
            <a:endParaRPr lang="en-US" b="1" dirty="0">
              <a:solidFill>
                <a:schemeClr val="accent2"/>
              </a:solidFill>
            </a:endParaRPr>
          </a:p>
        </p:txBody>
      </p:sp>
      <p:pic>
        <p:nvPicPr>
          <p:cNvPr id="1026" name="Picture 2"/>
          <p:cNvPicPr>
            <a:picLocks noGrp="1" noChangeAspect="1" noChangeArrowheads="1"/>
          </p:cNvPicPr>
          <p:nvPr>
            <p:ph sz="quarter" idx="1"/>
          </p:nvPr>
        </p:nvPicPr>
        <p:blipFill>
          <a:blip r:embed="rId2"/>
          <a:srcRect/>
          <a:stretch>
            <a:fillRect/>
          </a:stretch>
        </p:blipFill>
        <p:spPr bwMode="auto">
          <a:xfrm>
            <a:off x="1676400" y="685801"/>
            <a:ext cx="6076950" cy="24384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1295400" y="3048000"/>
            <a:ext cx="7134225" cy="3581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839200" cy="563562"/>
          </a:xfrm>
        </p:spPr>
        <p:txBody>
          <a:bodyPr>
            <a:normAutofit fontScale="90000"/>
          </a:bodyPr>
          <a:lstStyle/>
          <a:p>
            <a:pPr algn="ctr"/>
            <a:r>
              <a:rPr lang="en-US" b="1" dirty="0" smtClean="0">
                <a:solidFill>
                  <a:schemeClr val="accent2"/>
                </a:solidFill>
              </a:rPr>
              <a:t>Difference between variables and objects</a:t>
            </a:r>
            <a:endParaRPr lang="en-US" dirty="0"/>
          </a:p>
        </p:txBody>
      </p:sp>
      <p:sp>
        <p:nvSpPr>
          <p:cNvPr id="3" name="Content Placeholder 2"/>
          <p:cNvSpPr>
            <a:spLocks noGrp="1"/>
          </p:cNvSpPr>
          <p:nvPr>
            <p:ph sz="quarter" idx="1"/>
          </p:nvPr>
        </p:nvSpPr>
        <p:spPr/>
        <p:txBody>
          <a:bodyPr/>
          <a:lstStyle/>
          <a:p>
            <a:pPr lvl="1" algn="just">
              <a:lnSpc>
                <a:spcPct val="80000"/>
              </a:lnSpc>
              <a:buClr>
                <a:srgbClr val="FF9900"/>
              </a:buClr>
            </a:pPr>
            <a:r>
              <a:rPr lang="en-US" sz="1900" dirty="0" smtClean="0"/>
              <a:t>A variable holds a single type of literal, while an</a:t>
            </a:r>
          </a:p>
          <a:p>
            <a:pPr lvl="1" algn="just">
              <a:lnSpc>
                <a:spcPct val="80000"/>
              </a:lnSpc>
              <a:buClr>
                <a:srgbClr val="FF9900"/>
              </a:buClr>
            </a:pPr>
            <a:r>
              <a:rPr lang="en-US" sz="1900" dirty="0" smtClean="0"/>
              <a:t>object is a instance of a class with a set of instance variables and methods which performs certain task depending what methods have been defined for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11162"/>
          </a:xfrm>
        </p:spPr>
        <p:txBody>
          <a:bodyPr>
            <a:normAutofit fontScale="90000"/>
          </a:bodyPr>
          <a:lstStyle/>
          <a:p>
            <a:pPr algn="ctr"/>
            <a:r>
              <a:rPr lang="en-US" dirty="0" smtClean="0">
                <a:solidFill>
                  <a:schemeClr val="accent2"/>
                </a:solidFill>
              </a:rPr>
              <a:t>Instance Variable</a:t>
            </a:r>
            <a:endParaRPr lang="en-US" dirty="0">
              <a:solidFill>
                <a:schemeClr val="accent2"/>
              </a:solidFill>
            </a:endParaRPr>
          </a:p>
        </p:txBody>
      </p:sp>
      <p:sp>
        <p:nvSpPr>
          <p:cNvPr id="3" name="Content Placeholder 2"/>
          <p:cNvSpPr>
            <a:spLocks noGrp="1"/>
          </p:cNvSpPr>
          <p:nvPr>
            <p:ph sz="quarter" idx="1"/>
          </p:nvPr>
        </p:nvSpPr>
        <p:spPr/>
        <p:txBody>
          <a:bodyPr>
            <a:normAutofit fontScale="92500" lnSpcReduction="20000"/>
          </a:bodyPr>
          <a:lstStyle/>
          <a:p>
            <a:pPr algn="just">
              <a:lnSpc>
                <a:spcPct val="80000"/>
              </a:lnSpc>
              <a:buClr>
                <a:srgbClr val="FF9900"/>
              </a:buClr>
            </a:pPr>
            <a:r>
              <a:rPr lang="en-US" sz="2800" dirty="0" smtClean="0"/>
              <a:t>a class can have many instances, each instance having its own set of variables.  E.g.</a:t>
            </a:r>
          </a:p>
          <a:p>
            <a:pPr algn="just">
              <a:lnSpc>
                <a:spcPct val="80000"/>
              </a:lnSpc>
              <a:buFont typeface="Wingdings" pitchFamily="2" charset="2"/>
              <a:buNone/>
            </a:pPr>
            <a:r>
              <a:rPr lang="en-US" sz="2800" dirty="0" smtClean="0"/>
              <a:t>	class </a:t>
            </a:r>
            <a:r>
              <a:rPr lang="en-US" sz="2800" dirty="0" err="1" smtClean="0"/>
              <a:t>SalesTaxCalculator</a:t>
            </a:r>
            <a:r>
              <a:rPr lang="en-US" sz="2800" dirty="0" smtClean="0"/>
              <a:t> {</a:t>
            </a:r>
          </a:p>
          <a:p>
            <a:pPr algn="just">
              <a:lnSpc>
                <a:spcPct val="80000"/>
              </a:lnSpc>
              <a:buFont typeface="Wingdings" pitchFamily="2" charset="2"/>
              <a:buNone/>
            </a:pPr>
            <a:r>
              <a:rPr lang="en-US" sz="2800" dirty="0" smtClean="0"/>
              <a:t>    		float amount=100.0f; // instance variable</a:t>
            </a:r>
          </a:p>
          <a:p>
            <a:pPr algn="just">
              <a:lnSpc>
                <a:spcPct val="80000"/>
              </a:lnSpc>
              <a:buFont typeface="Wingdings" pitchFamily="2" charset="2"/>
              <a:buNone/>
            </a:pPr>
            <a:r>
              <a:rPr lang="en-US" sz="2800" dirty="0" smtClean="0"/>
              <a:t>    		float </a:t>
            </a:r>
            <a:r>
              <a:rPr lang="en-US" sz="2800" dirty="0" err="1" smtClean="0"/>
              <a:t>taxRate</a:t>
            </a:r>
            <a:r>
              <a:rPr lang="en-US" sz="2800" dirty="0" smtClean="0"/>
              <a:t>=10.2f; //instance variable</a:t>
            </a:r>
          </a:p>
          <a:p>
            <a:pPr algn="just">
              <a:lnSpc>
                <a:spcPct val="80000"/>
              </a:lnSpc>
              <a:buFont typeface="Wingdings" pitchFamily="2" charset="2"/>
              <a:buNone/>
            </a:pPr>
            <a:r>
              <a:rPr lang="en-US" sz="2800" dirty="0" smtClean="0"/>
              <a:t>		void </a:t>
            </a:r>
            <a:r>
              <a:rPr lang="en-US" sz="2800" dirty="0" err="1" smtClean="0"/>
              <a:t>calculateTax</a:t>
            </a:r>
            <a:r>
              <a:rPr lang="en-US" sz="2800" dirty="0" smtClean="0"/>
              <a:t>() {</a:t>
            </a:r>
          </a:p>
          <a:p>
            <a:pPr algn="just">
              <a:lnSpc>
                <a:spcPct val="80000"/>
              </a:lnSpc>
              <a:buFont typeface="Wingdings" pitchFamily="2" charset="2"/>
              <a:buNone/>
            </a:pPr>
            <a:r>
              <a:rPr lang="en-US" sz="2800" dirty="0" smtClean="0"/>
              <a:t>    		float </a:t>
            </a:r>
            <a:r>
              <a:rPr lang="en-US" sz="2800" dirty="0" err="1" smtClean="0"/>
              <a:t>taxAmt</a:t>
            </a:r>
            <a:r>
              <a:rPr lang="en-US" sz="2800" dirty="0" smtClean="0"/>
              <a:t> = amount*</a:t>
            </a:r>
            <a:r>
              <a:rPr lang="en-US" sz="2800" dirty="0" err="1" smtClean="0"/>
              <a:t>taxRate</a:t>
            </a:r>
            <a:r>
              <a:rPr lang="en-US" sz="2800" dirty="0" smtClean="0"/>
              <a:t>/100;</a:t>
            </a:r>
          </a:p>
          <a:p>
            <a:pPr algn="just">
              <a:lnSpc>
                <a:spcPct val="80000"/>
              </a:lnSpc>
              <a:buFont typeface="Wingdings" pitchFamily="2" charset="2"/>
              <a:buNone/>
            </a:pPr>
            <a:r>
              <a:rPr lang="en-US" sz="2800" dirty="0" smtClean="0"/>
              <a:t>		</a:t>
            </a:r>
            <a:r>
              <a:rPr lang="en-US" sz="2800" dirty="0" err="1" smtClean="0"/>
              <a:t>System.out.println</a:t>
            </a:r>
            <a:r>
              <a:rPr lang="en-US" sz="2800" dirty="0" smtClean="0"/>
              <a:t>(</a:t>
            </a:r>
            <a:r>
              <a:rPr lang="en-US" sz="2800" dirty="0" err="1" smtClean="0"/>
              <a:t>taxAmt</a:t>
            </a:r>
            <a:r>
              <a:rPr lang="en-US" sz="2800" dirty="0" smtClean="0"/>
              <a:t>);   }</a:t>
            </a:r>
          </a:p>
          <a:p>
            <a:pPr algn="just">
              <a:lnSpc>
                <a:spcPct val="80000"/>
              </a:lnSpc>
              <a:buFont typeface="Wingdings" pitchFamily="2" charset="2"/>
              <a:buNone/>
            </a:pPr>
            <a:r>
              <a:rPr lang="en-US" sz="2800" dirty="0" smtClean="0"/>
              <a:t>	 	public static void main (String </a:t>
            </a:r>
            <a:r>
              <a:rPr lang="en-US" sz="2800" dirty="0" err="1" smtClean="0"/>
              <a:t>args</a:t>
            </a:r>
            <a:r>
              <a:rPr lang="en-US" sz="2800" dirty="0" smtClean="0"/>
              <a:t>[ ])    	{</a:t>
            </a:r>
          </a:p>
          <a:p>
            <a:pPr algn="just">
              <a:lnSpc>
                <a:spcPct val="80000"/>
              </a:lnSpc>
              <a:buFont typeface="Wingdings" pitchFamily="2" charset="2"/>
              <a:buNone/>
            </a:pPr>
            <a:r>
              <a:rPr lang="en-US" sz="2800" dirty="0" smtClean="0"/>
              <a:t>			</a:t>
            </a:r>
            <a:r>
              <a:rPr lang="en-US" sz="2800" dirty="0" err="1" smtClean="0"/>
              <a:t>SalesTaxCalculator</a:t>
            </a:r>
            <a:r>
              <a:rPr lang="en-US" sz="2800" dirty="0" smtClean="0"/>
              <a:t> obj1 = new 				</a:t>
            </a:r>
            <a:r>
              <a:rPr lang="en-US" sz="2800" dirty="0" err="1" smtClean="0"/>
              <a:t>SalesTaxCalculator</a:t>
            </a:r>
            <a:r>
              <a:rPr lang="en-US" sz="2800" dirty="0" smtClean="0"/>
              <a:t>();</a:t>
            </a:r>
          </a:p>
          <a:p>
            <a:pPr algn="just">
              <a:lnSpc>
                <a:spcPct val="80000"/>
              </a:lnSpc>
              <a:buFont typeface="Wingdings" pitchFamily="2" charset="2"/>
              <a:buNone/>
            </a:pPr>
            <a:r>
              <a:rPr lang="en-US" sz="2800" dirty="0" smtClean="0"/>
              <a:t>			</a:t>
            </a:r>
            <a:r>
              <a:rPr lang="en-US" sz="2800" dirty="0" err="1" smtClean="0"/>
              <a:t>SalesTaxCalculator</a:t>
            </a:r>
            <a:r>
              <a:rPr lang="en-US" sz="2800" dirty="0" smtClean="0"/>
              <a:t> obj2 = new 				</a:t>
            </a:r>
            <a:r>
              <a:rPr lang="en-US" sz="2800" dirty="0" err="1" smtClean="0"/>
              <a:t>SalesTaxCalculator</a:t>
            </a:r>
            <a:r>
              <a:rPr lang="en-US" sz="2800" dirty="0" smtClean="0"/>
              <a:t>();</a:t>
            </a:r>
          </a:p>
          <a:p>
            <a:pPr algn="just">
              <a:lnSpc>
                <a:spcPct val="80000"/>
              </a:lnSpc>
              <a:buFont typeface="Wingdings" pitchFamily="2" charset="2"/>
              <a:buNone/>
            </a:pPr>
            <a:r>
              <a:rPr lang="en-US" sz="2800" dirty="0" smtClean="0"/>
              <a: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pPr algn="ctr"/>
            <a:r>
              <a:rPr lang="en-US" dirty="0" smtClean="0">
                <a:solidFill>
                  <a:schemeClr val="accent2"/>
                </a:solidFill>
              </a:rPr>
              <a:t>Instance variable (contd.)</a:t>
            </a:r>
            <a:endParaRPr lang="en-US" dirty="0">
              <a:solidFill>
                <a:schemeClr val="accent2"/>
              </a:solidFill>
            </a:endParaRPr>
          </a:p>
        </p:txBody>
      </p:sp>
      <p:sp>
        <p:nvSpPr>
          <p:cNvPr id="3" name="Content Placeholder 2"/>
          <p:cNvSpPr>
            <a:spLocks noGrp="1"/>
          </p:cNvSpPr>
          <p:nvPr>
            <p:ph sz="quarter" idx="1"/>
          </p:nvPr>
        </p:nvSpPr>
        <p:spPr/>
        <p:txBody>
          <a:bodyPr/>
          <a:lstStyle/>
          <a:p>
            <a:pPr algn="just">
              <a:lnSpc>
                <a:spcPct val="90000"/>
              </a:lnSpc>
              <a:buClr>
                <a:srgbClr val="FF9900"/>
              </a:buClr>
            </a:pPr>
            <a:r>
              <a:rPr lang="en-US" sz="2800" dirty="0" smtClean="0"/>
              <a:t>Each variable declared inside a class and outside the methods is termed as instance variable .these variables are initialized by the constructors. </a:t>
            </a:r>
          </a:p>
          <a:p>
            <a:pPr algn="just">
              <a:lnSpc>
                <a:spcPct val="90000"/>
              </a:lnSpc>
              <a:buClr>
                <a:srgbClr val="FF9900"/>
              </a:buClr>
            </a:pPr>
            <a:r>
              <a:rPr lang="en-US" sz="2800" dirty="0" smtClean="0"/>
              <a:t>In the above example the two objects obj1 and obj2 will have their own set of instance variables. i.e. </a:t>
            </a:r>
            <a:r>
              <a:rPr lang="en-US" sz="2800" i="1" dirty="0" smtClean="0"/>
              <a:t>obj1</a:t>
            </a:r>
            <a:r>
              <a:rPr lang="en-US" sz="2800" dirty="0" smtClean="0"/>
              <a:t> will have its own </a:t>
            </a:r>
            <a:r>
              <a:rPr lang="en-US" sz="2800" i="1" dirty="0" smtClean="0"/>
              <a:t>amount</a:t>
            </a:r>
            <a:r>
              <a:rPr lang="en-US" sz="2800" dirty="0" smtClean="0"/>
              <a:t> and </a:t>
            </a:r>
            <a:r>
              <a:rPr lang="en-US" sz="2800" i="1" dirty="0" err="1" smtClean="0"/>
              <a:t>taxRate</a:t>
            </a:r>
            <a:r>
              <a:rPr lang="en-US" sz="2800" dirty="0" smtClean="0"/>
              <a:t> whereas </a:t>
            </a:r>
            <a:r>
              <a:rPr lang="en-US" sz="2800" i="1" dirty="0" smtClean="0"/>
              <a:t>obj2</a:t>
            </a:r>
            <a:r>
              <a:rPr lang="en-US" sz="2800" dirty="0" smtClean="0"/>
              <a:t> will have its own set of </a:t>
            </a:r>
            <a:r>
              <a:rPr lang="en-US" sz="2800" i="1" dirty="0" smtClean="0"/>
              <a:t>amount</a:t>
            </a:r>
            <a:r>
              <a:rPr lang="en-US" sz="2800" dirty="0" smtClean="0"/>
              <a:t> and </a:t>
            </a:r>
            <a:r>
              <a:rPr lang="en-US" sz="2800" i="1" dirty="0" err="1" smtClean="0"/>
              <a:t>taxRate</a:t>
            </a:r>
            <a:r>
              <a:rPr lang="en-US" sz="2800" dirty="0" smtClean="0"/>
              <a:t>.</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11162"/>
          </a:xfrm>
        </p:spPr>
        <p:txBody>
          <a:bodyPr>
            <a:normAutofit fontScale="90000"/>
          </a:bodyPr>
          <a:lstStyle/>
          <a:p>
            <a:pPr algn="ctr"/>
            <a:r>
              <a:rPr lang="en-US" b="1" dirty="0" smtClean="0">
                <a:solidFill>
                  <a:schemeClr val="accent2"/>
                </a:solidFill>
              </a:rPr>
              <a:t>Initializing Instance Variables</a:t>
            </a:r>
            <a:endParaRPr lang="en-US" b="1" dirty="0">
              <a:solidFill>
                <a:schemeClr val="accent2"/>
              </a:solidFill>
            </a:endParaRPr>
          </a:p>
        </p:txBody>
      </p:sp>
      <p:pic>
        <p:nvPicPr>
          <p:cNvPr id="2050" name="Picture 2"/>
          <p:cNvPicPr>
            <a:picLocks noGrp="1" noChangeAspect="1" noChangeArrowheads="1"/>
          </p:cNvPicPr>
          <p:nvPr>
            <p:ph sz="quarter" idx="1"/>
          </p:nvPr>
        </p:nvPicPr>
        <p:blipFill>
          <a:blip r:embed="rId2"/>
          <a:srcRect/>
          <a:stretch>
            <a:fillRect/>
          </a:stretch>
        </p:blipFill>
        <p:spPr bwMode="auto">
          <a:xfrm>
            <a:off x="1066800" y="762000"/>
            <a:ext cx="7439025" cy="29718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990600" y="3733800"/>
            <a:ext cx="7553325" cy="2895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11162"/>
          </a:xfrm>
        </p:spPr>
        <p:txBody>
          <a:bodyPr>
            <a:normAutofit fontScale="90000"/>
          </a:bodyPr>
          <a:lstStyle/>
          <a:p>
            <a:pPr algn="ctr"/>
            <a:r>
              <a:rPr lang="en-US" b="1" dirty="0" smtClean="0">
                <a:solidFill>
                  <a:schemeClr val="accent2"/>
                </a:solidFill>
              </a:rPr>
              <a:t>Initializing Instance </a:t>
            </a:r>
            <a:r>
              <a:rPr lang="en-US" b="1" dirty="0" smtClean="0">
                <a:solidFill>
                  <a:schemeClr val="accent2"/>
                </a:solidFill>
              </a:rPr>
              <a:t>Variables(Cont.)</a:t>
            </a:r>
            <a:endParaRPr lang="en-US" dirty="0"/>
          </a:p>
        </p:txBody>
      </p:sp>
      <p:pic>
        <p:nvPicPr>
          <p:cNvPr id="3074" name="Picture 2"/>
          <p:cNvPicPr>
            <a:picLocks noGrp="1" noChangeAspect="1" noChangeArrowheads="1"/>
          </p:cNvPicPr>
          <p:nvPr>
            <p:ph sz="quarter" idx="1"/>
          </p:nvPr>
        </p:nvPicPr>
        <p:blipFill>
          <a:blip r:embed="rId2"/>
          <a:srcRect/>
          <a:stretch>
            <a:fillRect/>
          </a:stretch>
        </p:blipFill>
        <p:spPr bwMode="auto">
          <a:xfrm>
            <a:off x="1600200" y="685800"/>
            <a:ext cx="5976938" cy="3886200"/>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1600200" y="4648201"/>
            <a:ext cx="6781800" cy="457200"/>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a:srcRect/>
          <a:stretch>
            <a:fillRect/>
          </a:stretch>
        </p:blipFill>
        <p:spPr bwMode="auto">
          <a:xfrm>
            <a:off x="2200275" y="5105400"/>
            <a:ext cx="6715125" cy="1524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2"/>
                </a:solidFill>
              </a:rPr>
              <a:t>Initializing Instance Variables(Cont.)</a:t>
            </a:r>
            <a:endParaRPr lang="en-US" dirty="0"/>
          </a:p>
        </p:txBody>
      </p:sp>
      <p:sp>
        <p:nvSpPr>
          <p:cNvPr id="3" name="Content Placeholder 2"/>
          <p:cNvSpPr>
            <a:spLocks noGrp="1"/>
          </p:cNvSpPr>
          <p:nvPr>
            <p:ph sz="quarter" idx="1"/>
          </p:nvPr>
        </p:nvSpPr>
        <p:spPr>
          <a:xfrm>
            <a:off x="914400" y="1447800"/>
            <a:ext cx="8001000" cy="4572000"/>
          </a:xfrm>
        </p:spPr>
        <p:txBody>
          <a:bodyPr/>
          <a:lstStyle/>
          <a:p>
            <a:r>
              <a:rPr lang="en-US" b="1" dirty="0" smtClean="0"/>
              <a:t>Type 3: </a:t>
            </a:r>
            <a:endParaRPr lang="en-US" b="1" dirty="0" smtClean="0"/>
          </a:p>
          <a:p>
            <a:pPr>
              <a:buNone/>
            </a:pPr>
            <a:r>
              <a:rPr lang="en-US" b="1" dirty="0" smtClean="0"/>
              <a:t>We </a:t>
            </a:r>
            <a:r>
              <a:rPr lang="en-US" b="1" dirty="0" smtClean="0"/>
              <a:t>can initialize instance variables using a </a:t>
            </a:r>
            <a:r>
              <a:rPr lang="en-US" b="1" dirty="0" smtClean="0"/>
              <a:t> constructor.</a:t>
            </a:r>
          </a:p>
          <a:p>
            <a:pPr>
              <a:buNone/>
            </a:pPr>
            <a:endParaRPr lang="en-US" b="1" dirty="0" smtClean="0"/>
          </a:p>
          <a:p>
            <a:pPr>
              <a:buNone/>
            </a:pPr>
            <a:r>
              <a:rPr lang="en-US" b="1" dirty="0" smtClean="0"/>
              <a:t>See more in Constructor Section.</a:t>
            </a:r>
          </a:p>
          <a:p>
            <a:pPr>
              <a:buNone/>
            </a:pPr>
            <a:endParaRPr lang="en-US" b="1" dirty="0" smtClean="0"/>
          </a:p>
          <a:p>
            <a:pPr>
              <a:lnSpc>
                <a:spcPct val="90000"/>
              </a:lnSpc>
            </a:pPr>
            <a:r>
              <a:rPr lang="en-US" sz="2400" dirty="0" smtClean="0"/>
              <a:t>For accessing value of an object</a:t>
            </a:r>
          </a:p>
          <a:p>
            <a:pPr lvl="1">
              <a:lnSpc>
                <a:spcPct val="90000"/>
              </a:lnSpc>
            </a:pPr>
            <a:r>
              <a:rPr lang="en-US" sz="2100" dirty="0" err="1" smtClean="0"/>
              <a:t>Objectname.variablename</a:t>
            </a:r>
            <a:r>
              <a:rPr lang="en-US" sz="2100" dirty="0" smtClean="0"/>
              <a:t> </a:t>
            </a:r>
          </a:p>
          <a:p>
            <a:pPr>
              <a:lnSpc>
                <a:spcPct val="90000"/>
              </a:lnSpc>
            </a:pPr>
            <a:r>
              <a:rPr lang="en-US" sz="2400" dirty="0" smtClean="0"/>
              <a:t>to assign values to the variables of an object</a:t>
            </a:r>
          </a:p>
          <a:p>
            <a:pPr lvl="1">
              <a:lnSpc>
                <a:spcPct val="90000"/>
              </a:lnSpc>
            </a:pPr>
            <a:r>
              <a:rPr lang="en-US" sz="2100" dirty="0" err="1" smtClean="0"/>
              <a:t>Objectname.variablename</a:t>
            </a:r>
            <a:r>
              <a:rPr lang="en-US" sz="2100" dirty="0" smtClean="0"/>
              <a:t> = value</a:t>
            </a:r>
            <a:r>
              <a:rPr lang="en-US" sz="1900" dirty="0" smtClean="0"/>
              <a:t> </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pPr algn="ctr"/>
            <a:r>
              <a:rPr lang="en-US" b="1" dirty="0" smtClean="0">
                <a:solidFill>
                  <a:schemeClr val="accent2"/>
                </a:solidFill>
              </a:rPr>
              <a:t>Introduction</a:t>
            </a:r>
            <a:endParaRPr lang="en-US" b="1" dirty="0">
              <a:solidFill>
                <a:schemeClr val="accent2"/>
              </a:solidFill>
            </a:endParaRPr>
          </a:p>
        </p:txBody>
      </p:sp>
      <p:sp>
        <p:nvSpPr>
          <p:cNvPr id="3" name="Content Placeholder 2"/>
          <p:cNvSpPr>
            <a:spLocks noGrp="1"/>
          </p:cNvSpPr>
          <p:nvPr>
            <p:ph sz="quarter" idx="1"/>
          </p:nvPr>
        </p:nvSpPr>
        <p:spPr>
          <a:xfrm>
            <a:off x="914400" y="762000"/>
            <a:ext cx="7772400" cy="4572000"/>
          </a:xfrm>
        </p:spPr>
        <p:txBody>
          <a:bodyPr>
            <a:normAutofit fontScale="85000" lnSpcReduction="10000"/>
          </a:bodyPr>
          <a:lstStyle/>
          <a:p>
            <a:pPr algn="just"/>
            <a:r>
              <a:rPr lang="en-US" dirty="0" smtClean="0"/>
              <a:t>Languages like Pascal, C, FORTRAN, and COBOL are called procedure oriented programming languages. Since in these languages, a programmer uses procedures or functions to perform a task. </a:t>
            </a:r>
          </a:p>
          <a:p>
            <a:pPr algn="just"/>
            <a:r>
              <a:rPr lang="en-US" dirty="0" smtClean="0"/>
              <a:t>When the programmer wants to write a program, he will first divide the task into separate sub tasks, each of which is expressed as functions/ procedures. This approach is called procedure oriented approach.</a:t>
            </a:r>
          </a:p>
          <a:p>
            <a:pPr algn="just"/>
            <a:r>
              <a:rPr lang="en-US" dirty="0" smtClean="0"/>
              <a:t>The languages like C++ and Java use classes and object in their programs and are called Object Oriented Programming languages. The main task is divided into several modules and these are represented as classes. </a:t>
            </a:r>
          </a:p>
          <a:p>
            <a:pPr algn="just"/>
            <a:r>
              <a:rPr lang="en-US" dirty="0" smtClean="0"/>
              <a:t>Each class can perform some tasks for which several methods are  written in a class. This approach is called Object Oriented approach.</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839200" cy="685800"/>
          </a:xfrm>
        </p:spPr>
        <p:txBody>
          <a:bodyPr>
            <a:normAutofit/>
          </a:bodyPr>
          <a:lstStyle/>
          <a:p>
            <a:pPr algn="ctr"/>
            <a:r>
              <a:rPr lang="en-US" sz="2400" b="1" dirty="0" smtClean="0">
                <a:solidFill>
                  <a:schemeClr val="accent2"/>
                </a:solidFill>
              </a:rPr>
              <a:t>Difference between Procedure Oriented Programming and OOP</a:t>
            </a:r>
            <a:endParaRPr lang="en-US" sz="2400" dirty="0">
              <a:solidFill>
                <a:schemeClr val="accent2"/>
              </a:solidFill>
            </a:endParaRPr>
          </a:p>
        </p:txBody>
      </p:sp>
      <p:pic>
        <p:nvPicPr>
          <p:cNvPr id="1026" name="Picture 2"/>
          <p:cNvPicPr>
            <a:picLocks noGrp="1" noChangeAspect="1" noChangeArrowheads="1"/>
          </p:cNvPicPr>
          <p:nvPr>
            <p:ph sz="quarter" idx="1"/>
          </p:nvPr>
        </p:nvPicPr>
        <p:blipFill>
          <a:blip r:embed="rId2"/>
          <a:srcRect/>
          <a:stretch>
            <a:fillRect/>
          </a:stretch>
        </p:blipFill>
        <p:spPr bwMode="auto">
          <a:xfrm>
            <a:off x="1219200" y="1447800"/>
            <a:ext cx="7010400" cy="5029200"/>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1219200" y="1066799"/>
            <a:ext cx="7086600" cy="23523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11162"/>
          </a:xfrm>
        </p:spPr>
        <p:txBody>
          <a:bodyPr>
            <a:normAutofit fontScale="90000"/>
          </a:bodyPr>
          <a:lstStyle/>
          <a:p>
            <a:pPr algn="ctr"/>
            <a:r>
              <a:rPr lang="en-US" b="1" dirty="0" smtClean="0">
                <a:solidFill>
                  <a:schemeClr val="accent2"/>
                </a:solidFill>
              </a:rPr>
              <a:t>Class</a:t>
            </a:r>
            <a:endParaRPr lang="en-US" dirty="0">
              <a:solidFill>
                <a:schemeClr val="accent2"/>
              </a:solidFill>
            </a:endParaRPr>
          </a:p>
        </p:txBody>
      </p:sp>
      <p:sp>
        <p:nvSpPr>
          <p:cNvPr id="3" name="Content Placeholder 2"/>
          <p:cNvSpPr>
            <a:spLocks noGrp="1"/>
          </p:cNvSpPr>
          <p:nvPr>
            <p:ph sz="quarter" idx="1"/>
          </p:nvPr>
        </p:nvSpPr>
        <p:spPr>
          <a:xfrm>
            <a:off x="914400" y="838200"/>
            <a:ext cx="7772400" cy="5334000"/>
          </a:xfrm>
        </p:spPr>
        <p:txBody>
          <a:bodyPr>
            <a:normAutofit/>
          </a:bodyPr>
          <a:lstStyle/>
          <a:p>
            <a:pPr algn="just"/>
            <a:r>
              <a:rPr lang="en-US" dirty="0" smtClean="0"/>
              <a:t>In object-oriented programming, a class is a programming language construct that is used as a blueprint to create objects. </a:t>
            </a:r>
          </a:p>
          <a:p>
            <a:r>
              <a:rPr lang="en-US" sz="2800" dirty="0" smtClean="0"/>
              <a:t>A class is a blueprint or prototype that defines the variables and methods common to all objects of a certain kind. </a:t>
            </a:r>
          </a:p>
          <a:p>
            <a:pPr algn="just"/>
            <a:r>
              <a:rPr lang="en-US" dirty="0" smtClean="0"/>
              <a:t>This blueprint includes attributes and methods that the created objects all share.</a:t>
            </a:r>
          </a:p>
          <a:p>
            <a:pPr algn="just"/>
            <a:r>
              <a:rPr lang="en-US" sz="2800" dirty="0" smtClean="0"/>
              <a:t>Class can be thought of as a user defined data type and an object as a variable of that data type, which can contain data and methods i.e. functions, working on that data.</a:t>
            </a:r>
          </a:p>
          <a:p>
            <a:pPr algn="just"/>
            <a:r>
              <a:rPr lang="en-US" dirty="0" smtClean="0"/>
              <a:t>Usually, a class represents a person, place, or thing.</a:t>
            </a:r>
          </a:p>
          <a:p>
            <a:pPr algn="just">
              <a:buNone/>
            </a:pPr>
            <a:endParaRPr lang="en-US" dirty="0" smtClean="0"/>
          </a:p>
          <a:p>
            <a:pPr algn="just"/>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pPr algn="ctr"/>
            <a:r>
              <a:rPr lang="en-US" b="1" dirty="0" smtClean="0">
                <a:solidFill>
                  <a:schemeClr val="accent2"/>
                </a:solidFill>
              </a:rPr>
              <a:t>Class(Cont.)</a:t>
            </a:r>
            <a:endParaRPr lang="en-US" dirty="0"/>
          </a:p>
        </p:txBody>
      </p:sp>
      <p:pic>
        <p:nvPicPr>
          <p:cNvPr id="3074" name="Picture 2"/>
          <p:cNvPicPr>
            <a:picLocks noGrp="1" noChangeAspect="1" noChangeArrowheads="1"/>
          </p:cNvPicPr>
          <p:nvPr>
            <p:ph sz="quarter" idx="1"/>
          </p:nvPr>
        </p:nvPicPr>
        <p:blipFill>
          <a:blip r:embed="rId2"/>
          <a:srcRect/>
          <a:stretch>
            <a:fillRect/>
          </a:stretch>
        </p:blipFill>
        <p:spPr bwMode="auto">
          <a:xfrm>
            <a:off x="381000" y="1371600"/>
            <a:ext cx="8458200" cy="4724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pPr algn="ctr"/>
            <a:r>
              <a:rPr lang="en-US" b="1" dirty="0" smtClean="0">
                <a:solidFill>
                  <a:schemeClr val="accent2"/>
                </a:solidFill>
              </a:rPr>
              <a:t>Parts of a class</a:t>
            </a:r>
            <a:endParaRPr lang="en-US" b="1" dirty="0">
              <a:solidFill>
                <a:schemeClr val="accent2"/>
              </a:solidFill>
            </a:endParaRPr>
          </a:p>
        </p:txBody>
      </p:sp>
      <p:sp>
        <p:nvSpPr>
          <p:cNvPr id="3" name="Content Placeholder 2"/>
          <p:cNvSpPr>
            <a:spLocks noGrp="1"/>
          </p:cNvSpPr>
          <p:nvPr>
            <p:ph sz="quarter" idx="1"/>
          </p:nvPr>
        </p:nvSpPr>
        <p:spPr/>
        <p:txBody>
          <a:bodyPr/>
          <a:lstStyle/>
          <a:p>
            <a:pPr algn="just">
              <a:buClr>
                <a:srgbClr val="FF9900"/>
              </a:buClr>
            </a:pPr>
            <a:r>
              <a:rPr lang="en-US" sz="2400" dirty="0" smtClean="0"/>
              <a:t>The class contains two different sections:</a:t>
            </a:r>
          </a:p>
          <a:p>
            <a:pPr lvl="1" algn="just">
              <a:buClr>
                <a:srgbClr val="FF9900"/>
              </a:buClr>
            </a:pPr>
            <a:r>
              <a:rPr lang="en-US" sz="2100" dirty="0" smtClean="0"/>
              <a:t>variable declarations and method declaration. </a:t>
            </a:r>
          </a:p>
          <a:p>
            <a:pPr lvl="1" algn="just">
              <a:buClr>
                <a:srgbClr val="FF9900"/>
              </a:buClr>
            </a:pPr>
            <a:r>
              <a:rPr lang="en-US" sz="2100" dirty="0" smtClean="0"/>
              <a:t>The variables of a class describe its state </a:t>
            </a:r>
          </a:p>
          <a:p>
            <a:pPr lvl="1" algn="just">
              <a:buClr>
                <a:srgbClr val="FF9900"/>
              </a:buClr>
            </a:pPr>
            <a:r>
              <a:rPr lang="en-US" sz="2100" smtClean="0"/>
              <a:t>and methods describe its behavior. </a:t>
            </a:r>
          </a:p>
          <a:p>
            <a:pPr algn="just">
              <a:buFont typeface="Wingdings" pitchFamily="2" charset="2"/>
              <a:buNone/>
            </a:pPr>
            <a:r>
              <a:rPr lang="en-US" sz="2000" dirty="0" smtClean="0"/>
              <a:t>		</a:t>
            </a:r>
            <a:r>
              <a:rPr lang="en-US" sz="2000" dirty="0" err="1" smtClean="0"/>
              <a:t>classDeclaration</a:t>
            </a:r>
            <a:r>
              <a:rPr lang="en-US" sz="2000" dirty="0" smtClean="0"/>
              <a:t> {</a:t>
            </a:r>
          </a:p>
          <a:p>
            <a:pPr algn="just">
              <a:buFont typeface="Wingdings" pitchFamily="2" charset="2"/>
              <a:buNone/>
            </a:pPr>
            <a:r>
              <a:rPr lang="en-US" sz="2000" dirty="0" smtClean="0"/>
              <a:t>		</a:t>
            </a:r>
            <a:r>
              <a:rPr lang="en-US" sz="2000" dirty="0" err="1" smtClean="0"/>
              <a:t>memberVariableDeclarations</a:t>
            </a:r>
            <a:endParaRPr lang="en-US" sz="2000" dirty="0" smtClean="0"/>
          </a:p>
          <a:p>
            <a:pPr algn="just">
              <a:buFont typeface="Wingdings" pitchFamily="2" charset="2"/>
              <a:buNone/>
            </a:pPr>
            <a:r>
              <a:rPr lang="en-US" sz="2000" dirty="0" smtClean="0"/>
              <a:t>		</a:t>
            </a:r>
            <a:r>
              <a:rPr lang="en-US" sz="2000" dirty="0" err="1" smtClean="0"/>
              <a:t>methodDeclarations</a:t>
            </a:r>
            <a:endParaRPr lang="en-US" sz="2000" dirty="0" smtClean="0"/>
          </a:p>
          <a:p>
            <a:pPr algn="just">
              <a:buFont typeface="Wingdings" pitchFamily="2" charset="2"/>
              <a:buNone/>
            </a:pPr>
            <a:r>
              <a:rPr lang="en-US" sz="2000"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11162"/>
          </a:xfrm>
        </p:spPr>
        <p:txBody>
          <a:bodyPr>
            <a:normAutofit fontScale="90000"/>
          </a:bodyPr>
          <a:lstStyle/>
          <a:p>
            <a:pPr algn="ctr"/>
            <a:r>
              <a:rPr lang="en-US" b="1" dirty="0" smtClean="0">
                <a:solidFill>
                  <a:schemeClr val="accent2"/>
                </a:solidFill>
              </a:rPr>
              <a:t>object</a:t>
            </a:r>
            <a:endParaRPr lang="en-US" b="1" dirty="0">
              <a:solidFill>
                <a:schemeClr val="accent2"/>
              </a:solidFill>
            </a:endParaRPr>
          </a:p>
        </p:txBody>
      </p:sp>
      <p:sp>
        <p:nvSpPr>
          <p:cNvPr id="3" name="Content Placeholder 2"/>
          <p:cNvSpPr>
            <a:spLocks noGrp="1"/>
          </p:cNvSpPr>
          <p:nvPr>
            <p:ph sz="quarter" idx="1"/>
          </p:nvPr>
        </p:nvSpPr>
        <p:spPr>
          <a:xfrm>
            <a:off x="914400" y="685800"/>
            <a:ext cx="7772400" cy="4572000"/>
          </a:xfrm>
        </p:spPr>
        <p:txBody>
          <a:bodyPr>
            <a:normAutofit/>
          </a:bodyPr>
          <a:lstStyle/>
          <a:p>
            <a:pPr algn="just"/>
            <a:r>
              <a:rPr lang="en-US" dirty="0" smtClean="0"/>
              <a:t>Object-oriented programming (OOP) involves programming using objects.</a:t>
            </a:r>
          </a:p>
          <a:p>
            <a:pPr algn="just"/>
            <a:r>
              <a:rPr lang="en-US" dirty="0" smtClean="0"/>
              <a:t> </a:t>
            </a:r>
            <a:r>
              <a:rPr lang="en-US" sz="2800" dirty="0" smtClean="0"/>
              <a:t>The real-world objects have </a:t>
            </a:r>
            <a:r>
              <a:rPr lang="en-US" sz="2800" i="1" dirty="0" smtClean="0"/>
              <a:t>state</a:t>
            </a:r>
            <a:r>
              <a:rPr lang="en-US" sz="2800" dirty="0" smtClean="0"/>
              <a:t> and </a:t>
            </a:r>
            <a:r>
              <a:rPr lang="en-US" sz="2800" i="1" dirty="0" smtClean="0"/>
              <a:t>behavior</a:t>
            </a:r>
            <a:r>
              <a:rPr lang="en-US" sz="2800" dirty="0" smtClean="0"/>
              <a:t>.</a:t>
            </a:r>
          </a:p>
          <a:p>
            <a:pPr algn="just"/>
            <a:r>
              <a:rPr lang="en-US" sz="1800" dirty="0" smtClean="0"/>
              <a:t>For example, </a:t>
            </a:r>
          </a:p>
          <a:p>
            <a:pPr lvl="1" algn="just"/>
            <a:r>
              <a:rPr lang="en-US" sz="1900" dirty="0" smtClean="0"/>
              <a:t>horses have state (name, color, breed, hungry) and horses have behavior (barking, fetching, and slobbering on your newly cleaned slacks). </a:t>
            </a:r>
          </a:p>
          <a:p>
            <a:pPr lvl="1" algn="just"/>
            <a:r>
              <a:rPr lang="en-US" sz="1900" dirty="0" smtClean="0"/>
              <a:t>Bikes have state (gear, accelerator, two wheels, number of gears, brakes) and behavior (braking, accelerating, slowing down and changing gears). </a:t>
            </a:r>
          </a:p>
        </p:txBody>
      </p:sp>
      <p:pic>
        <p:nvPicPr>
          <p:cNvPr id="4098" name="Picture 2"/>
          <p:cNvPicPr>
            <a:picLocks noChangeAspect="1" noChangeArrowheads="1"/>
          </p:cNvPicPr>
          <p:nvPr/>
        </p:nvPicPr>
        <p:blipFill>
          <a:blip r:embed="rId2"/>
          <a:srcRect/>
          <a:stretch>
            <a:fillRect/>
          </a:stretch>
        </p:blipFill>
        <p:spPr bwMode="auto">
          <a:xfrm>
            <a:off x="1295400" y="3886200"/>
            <a:ext cx="7239000" cy="2133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pPr algn="ctr"/>
            <a:r>
              <a:rPr lang="en-US" b="1" dirty="0" smtClean="0">
                <a:solidFill>
                  <a:schemeClr val="accent2"/>
                </a:solidFill>
              </a:rPr>
              <a:t>Object(Cont.)</a:t>
            </a:r>
            <a:endParaRPr lang="en-US" dirty="0"/>
          </a:p>
        </p:txBody>
      </p:sp>
      <p:sp>
        <p:nvSpPr>
          <p:cNvPr id="3" name="Content Placeholder 2"/>
          <p:cNvSpPr>
            <a:spLocks noGrp="1"/>
          </p:cNvSpPr>
          <p:nvPr>
            <p:ph sz="quarter" idx="1"/>
          </p:nvPr>
        </p:nvSpPr>
        <p:spPr>
          <a:xfrm>
            <a:off x="914400" y="685800"/>
            <a:ext cx="7772400" cy="3124200"/>
          </a:xfrm>
        </p:spPr>
        <p:txBody>
          <a:bodyPr>
            <a:normAutofit fontScale="92500" lnSpcReduction="10000"/>
          </a:bodyPr>
          <a:lstStyle/>
          <a:p>
            <a:pPr algn="just"/>
            <a:r>
              <a:rPr lang="en-US" dirty="0" smtClean="0"/>
              <a:t>Objects of the same type are defined using a common class.</a:t>
            </a:r>
          </a:p>
          <a:p>
            <a:pPr algn="just"/>
            <a:r>
              <a:rPr lang="en-US" dirty="0" smtClean="0"/>
              <a:t>An object is an instance of a class. Instance means physically happening</a:t>
            </a:r>
          </a:p>
          <a:p>
            <a:pPr algn="just"/>
            <a:r>
              <a:rPr lang="en-US" dirty="0" smtClean="0"/>
              <a:t>You can create many instances of a class. </a:t>
            </a:r>
          </a:p>
          <a:p>
            <a:pPr algn="just"/>
            <a:r>
              <a:rPr lang="en-US" dirty="0" smtClean="0"/>
              <a:t>“To give a real world analogy, a house is constructed according to a specification. Here, the specification is a blueprint that represents a class, and the constructed house represents the object”.</a:t>
            </a:r>
          </a:p>
          <a:p>
            <a:r>
              <a:rPr lang="en-US" b="1" dirty="0" smtClean="0">
                <a:solidFill>
                  <a:schemeClr val="accent2"/>
                </a:solidFill>
              </a:rPr>
              <a:t>EXAMPLE: </a:t>
            </a:r>
            <a:r>
              <a:rPr lang="en-US" dirty="0" smtClean="0"/>
              <a:t>a class named </a:t>
            </a:r>
            <a:r>
              <a:rPr lang="en-US" b="1" dirty="0" smtClean="0"/>
              <a:t>Circle and its three objects.</a:t>
            </a:r>
            <a:endParaRPr lang="en-US" dirty="0"/>
          </a:p>
        </p:txBody>
      </p:sp>
      <p:pic>
        <p:nvPicPr>
          <p:cNvPr id="5122" name="Picture 2"/>
          <p:cNvPicPr>
            <a:picLocks noChangeAspect="1" noChangeArrowheads="1"/>
          </p:cNvPicPr>
          <p:nvPr/>
        </p:nvPicPr>
        <p:blipFill>
          <a:blip r:embed="rId2"/>
          <a:srcRect/>
          <a:stretch>
            <a:fillRect/>
          </a:stretch>
        </p:blipFill>
        <p:spPr bwMode="auto">
          <a:xfrm>
            <a:off x="1524000" y="3886200"/>
            <a:ext cx="6591300" cy="26003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pPr algn="ctr"/>
            <a:r>
              <a:rPr lang="en-US" b="1" dirty="0" smtClean="0">
                <a:solidFill>
                  <a:schemeClr val="accent2"/>
                </a:solidFill>
              </a:rPr>
              <a:t>Object(Cont.)</a:t>
            </a:r>
            <a:endParaRPr lang="en-US" dirty="0"/>
          </a:p>
        </p:txBody>
      </p:sp>
      <p:pic>
        <p:nvPicPr>
          <p:cNvPr id="6146" name="Picture 2"/>
          <p:cNvPicPr>
            <a:picLocks noGrp="1" noChangeAspect="1" noChangeArrowheads="1"/>
          </p:cNvPicPr>
          <p:nvPr>
            <p:ph sz="quarter" idx="1"/>
          </p:nvPr>
        </p:nvPicPr>
        <p:blipFill>
          <a:blip r:embed="rId2"/>
          <a:srcRect/>
          <a:stretch>
            <a:fillRect/>
          </a:stretch>
        </p:blipFill>
        <p:spPr bwMode="auto">
          <a:xfrm>
            <a:off x="685800" y="1295400"/>
            <a:ext cx="8153400" cy="4724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104</TotalTime>
  <Words>734</Words>
  <Application>Microsoft Office PowerPoint</Application>
  <PresentationFormat>On-screen Show (4:3)</PresentationFormat>
  <Paragraphs>73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Equity</vt:lpstr>
      <vt:lpstr>Unit-2 Objects and Classes</vt:lpstr>
      <vt:lpstr>Introduction</vt:lpstr>
      <vt:lpstr>Difference between Procedure Oriented Programming and OOP</vt:lpstr>
      <vt:lpstr>Class</vt:lpstr>
      <vt:lpstr>Class(Cont.)</vt:lpstr>
      <vt:lpstr>Parts of a class</vt:lpstr>
      <vt:lpstr>object</vt:lpstr>
      <vt:lpstr>Object(Cont.)</vt:lpstr>
      <vt:lpstr>Object(Cont.)</vt:lpstr>
      <vt:lpstr>Object(Cont.)</vt:lpstr>
      <vt:lpstr>Example:Object And Class</vt:lpstr>
      <vt:lpstr>Difference between variables and objects</vt:lpstr>
      <vt:lpstr>Instance Variable</vt:lpstr>
      <vt:lpstr>Instance variable (contd.)</vt:lpstr>
      <vt:lpstr>Initializing Instance Variables</vt:lpstr>
      <vt:lpstr>Initializing Instance Variables(Cont.)</vt:lpstr>
      <vt:lpstr>Initializing Instance Variables(Cont.)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Unit-2 Objects and Classes</dc:title>
  <dc:creator/>
  <cp:lastModifiedBy>svbit</cp:lastModifiedBy>
  <cp:revision>45</cp:revision>
  <dcterms:created xsi:type="dcterms:W3CDTF">2006-08-16T00:00:00Z</dcterms:created>
  <dcterms:modified xsi:type="dcterms:W3CDTF">2012-07-16T09:39:02Z</dcterms:modified>
</cp:coreProperties>
</file>